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6" r:id="rId8"/>
    <p:sldId id="290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6" r:id="rId22"/>
    <p:sldId id="284" r:id="rId23"/>
    <p:sldId id="285" r:id="rId24"/>
    <p:sldId id="287" r:id="rId25"/>
    <p:sldId id="289" r:id="rId26"/>
    <p:sldId id="291" r:id="rId27"/>
    <p:sldId id="28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F6D9-8887-419C-B36D-8536870B2204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EB8730-9928-4482-89C8-A7DB7E8592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F6D9-8887-419C-B36D-8536870B2204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8730-9928-4482-89C8-A7DB7E859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F6D9-8887-419C-B36D-8536870B2204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8730-9928-4482-89C8-A7DB7E859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D07F6D9-8887-419C-B36D-8536870B2204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4EB8730-9928-4482-89C8-A7DB7E8592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F6D9-8887-419C-B36D-8536870B2204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8730-9928-4482-89C8-A7DB7E8592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F6D9-8887-419C-B36D-8536870B2204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8730-9928-4482-89C8-A7DB7E8592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8730-9928-4482-89C8-A7DB7E8592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F6D9-8887-419C-B36D-8536870B2204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F6D9-8887-419C-B36D-8536870B2204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8730-9928-4482-89C8-A7DB7E8592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F6D9-8887-419C-B36D-8536870B2204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8730-9928-4482-89C8-A7DB7E859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D07F6D9-8887-419C-B36D-8536870B2204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4EB8730-9928-4482-89C8-A7DB7E8592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F6D9-8887-419C-B36D-8536870B2204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EB8730-9928-4482-89C8-A7DB7E8592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D07F6D9-8887-419C-B36D-8536870B2204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4EB8730-9928-4482-89C8-A7DB7E8592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8305800" cy="1371600"/>
          </a:xfrm>
        </p:spPr>
        <p:txBody>
          <a:bodyPr/>
          <a:lstStyle/>
          <a:p>
            <a:r>
              <a:rPr lang="en-US" sz="2800" b="1" dirty="0" smtClean="0"/>
              <a:t>Created by</a:t>
            </a:r>
          </a:p>
          <a:p>
            <a:r>
              <a:rPr lang="en-US" dirty="0" smtClean="0"/>
              <a:t>Priya Soni</a:t>
            </a:r>
          </a:p>
          <a:p>
            <a:r>
              <a:rPr lang="en-US" dirty="0" smtClean="0"/>
              <a:t>30/11/2011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8305800" cy="1128932"/>
          </a:xfrm>
        </p:spPr>
        <p:txBody>
          <a:bodyPr/>
          <a:lstStyle/>
          <a:p>
            <a:r>
              <a:rPr sz="5400" b="1" smtClean="0"/>
              <a:t>Generation of Computers</a:t>
            </a:r>
            <a:endParaRPr lang="en-US" sz="5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1600200" y="762000"/>
            <a:ext cx="607185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Vacuum tubes burn frequently</a:t>
            </a:r>
          </a:p>
        </p:txBody>
      </p:sp>
      <p:pic>
        <p:nvPicPr>
          <p:cNvPr id="167941" name="Picture 5" descr="180px-Tub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1981200"/>
            <a:ext cx="4419600" cy="3124200"/>
          </a:xfrm>
          <a:prstGeom prst="rect">
            <a:avLst/>
          </a:prstGeom>
          <a:noFill/>
        </p:spPr>
      </p:pic>
      <p:pic>
        <p:nvPicPr>
          <p:cNvPr id="167942" name="Picture 6" descr="internet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981200"/>
            <a:ext cx="3810000" cy="31242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2286000" y="786825"/>
            <a:ext cx="47425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Maintenance </a:t>
            </a:r>
            <a:r>
              <a:rPr lang="en-US" sz="3200" b="1" dirty="0" smtClean="0">
                <a:solidFill>
                  <a:schemeClr val="tx2"/>
                </a:solidFill>
              </a:rPr>
              <a:t> problems</a:t>
            </a:r>
            <a:endParaRPr lang="en-US" sz="3200" b="1" dirty="0">
              <a:solidFill>
                <a:schemeClr val="tx2"/>
              </a:solidFill>
            </a:endParaRPr>
          </a:p>
        </p:txBody>
      </p:sp>
      <p:pic>
        <p:nvPicPr>
          <p:cNvPr id="168965" name="Picture 5" descr="internet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981200"/>
            <a:ext cx="6553200" cy="3429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Period:			 1955-64</a:t>
            </a:r>
          </a:p>
          <a:p>
            <a:r>
              <a:rPr lang="en-US" dirty="0" smtClean="0"/>
              <a:t>Size: 			 Smaller than 1</a:t>
            </a:r>
            <a:r>
              <a:rPr lang="en-US" baseline="30000" dirty="0" smtClean="0"/>
              <a:t>st</a:t>
            </a:r>
            <a:r>
              <a:rPr lang="en-US" dirty="0" smtClean="0"/>
              <a:t> generation</a:t>
            </a:r>
          </a:p>
          <a:p>
            <a:r>
              <a:rPr lang="en-US" dirty="0" smtClean="0"/>
              <a:t>Language: 			 Assembly  &amp; high level 					 language</a:t>
            </a:r>
          </a:p>
          <a:p>
            <a:r>
              <a:rPr lang="en-US" dirty="0" smtClean="0"/>
              <a:t>Main Component:	 Transistors</a:t>
            </a:r>
          </a:p>
          <a:p>
            <a:r>
              <a:rPr lang="en-US" dirty="0" smtClean="0"/>
              <a:t>Input/output Media:	 Punched cards &amp; printed reports</a:t>
            </a:r>
          </a:p>
          <a:p>
            <a:r>
              <a:rPr lang="en-US" dirty="0" smtClean="0"/>
              <a:t>Storage Media:		 Magnetic tape &amp; magnetic 				 disk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u="sng" smtClean="0"/>
              <a:t>Second Generation Computers</a:t>
            </a:r>
            <a:endParaRPr lang="en-US" b="1" u="sn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Rectangle 4"/>
          <p:cNvSpPr>
            <a:spLocks noChangeArrowheads="1"/>
          </p:cNvSpPr>
          <p:nvPr/>
        </p:nvSpPr>
        <p:spPr bwMode="auto">
          <a:xfrm>
            <a:off x="3276600" y="577850"/>
            <a:ext cx="289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tx2"/>
                </a:solidFill>
              </a:rPr>
              <a:t>Transistor</a:t>
            </a:r>
          </a:p>
        </p:txBody>
      </p:sp>
      <p:pic>
        <p:nvPicPr>
          <p:cNvPr id="169989" name="Picture 5" descr="transist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600200"/>
            <a:ext cx="2514600" cy="4419600"/>
          </a:xfrm>
          <a:prstGeom prst="rect">
            <a:avLst/>
          </a:prstGeom>
          <a:noFill/>
        </p:spPr>
      </p:pic>
      <p:pic>
        <p:nvPicPr>
          <p:cNvPr id="169990" name="Picture 6" descr="first-transist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600200"/>
            <a:ext cx="2590800" cy="44196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2667000" y="914400"/>
            <a:ext cx="388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tx2"/>
                </a:solidFill>
              </a:rPr>
              <a:t>Transistor</a:t>
            </a:r>
            <a:r>
              <a:rPr lang="en-US" sz="3600" b="1" dirty="0">
                <a:solidFill>
                  <a:schemeClr val="tx2"/>
                </a:solidFill>
              </a:rPr>
              <a:t> </a:t>
            </a:r>
            <a:r>
              <a:rPr lang="en-US" sz="3600" b="1" dirty="0" smtClean="0">
                <a:solidFill>
                  <a:schemeClr val="tx2"/>
                </a:solidFill>
              </a:rPr>
              <a:t>board</a:t>
            </a:r>
            <a:endParaRPr lang="en-US" sz="3600" b="1" dirty="0">
              <a:solidFill>
                <a:schemeClr val="tx2"/>
              </a:solidFill>
            </a:endParaRPr>
          </a:p>
        </p:txBody>
      </p:sp>
      <p:pic>
        <p:nvPicPr>
          <p:cNvPr id="174085" name="Picture 5" descr="circuitboar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2514600"/>
            <a:ext cx="5029200" cy="27432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854075" y="420469"/>
            <a:ext cx="63410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u="sng" dirty="0" smtClean="0">
                <a:solidFill>
                  <a:schemeClr val="tx2"/>
                </a:solidFill>
              </a:rPr>
              <a:t>Second  Generation  Computer</a:t>
            </a:r>
            <a:endParaRPr lang="en-US" sz="3600" u="sng" dirty="0">
              <a:solidFill>
                <a:schemeClr val="tx2"/>
              </a:solidFill>
            </a:endParaRPr>
          </a:p>
        </p:txBody>
      </p:sp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990600" y="1447800"/>
            <a:ext cx="6705600" cy="4847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Advantages : 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. Size reduced considerably 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. The very fast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. Very much reliable</a:t>
            </a:r>
            <a:r>
              <a:rPr lang="en-US" b="1" dirty="0"/>
              <a:t> </a:t>
            </a:r>
          </a:p>
          <a:p>
            <a:pPr>
              <a:spcBef>
                <a:spcPct val="50000"/>
              </a:spcBef>
            </a:pPr>
            <a:endParaRPr lang="en-US" b="1" dirty="0" smtClean="0"/>
          </a:p>
          <a:p>
            <a:pPr>
              <a:spcBef>
                <a:spcPct val="50000"/>
              </a:spcBef>
            </a:pPr>
            <a:r>
              <a:rPr lang="en-US" b="1" dirty="0" smtClean="0"/>
              <a:t>Disadvantages </a:t>
            </a:r>
            <a:r>
              <a:rPr lang="en-US" b="1" dirty="0"/>
              <a:t>:</a:t>
            </a:r>
            <a:r>
              <a:rPr lang="en-US" dirty="0"/>
              <a:t> 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. They over heated  quickly 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. Maintenance problems</a:t>
            </a:r>
            <a:r>
              <a:rPr lang="en-US" dirty="0"/>
              <a:t>   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Period:			 1965-74</a:t>
            </a:r>
          </a:p>
          <a:p>
            <a:r>
              <a:rPr lang="en-US" dirty="0" smtClean="0"/>
              <a:t>Size: 			 Disk size mini computers</a:t>
            </a:r>
          </a:p>
          <a:p>
            <a:r>
              <a:rPr lang="en-US" dirty="0" smtClean="0"/>
              <a:t>Language: 			 High level language</a:t>
            </a:r>
          </a:p>
          <a:p>
            <a:r>
              <a:rPr lang="en-US" dirty="0" smtClean="0"/>
              <a:t>Main Component:	 ICs (Integrated Circuits)</a:t>
            </a:r>
          </a:p>
          <a:p>
            <a:r>
              <a:rPr lang="en-US" dirty="0" smtClean="0"/>
              <a:t>Input/output Media:	 Key to tape, key to disk &amp; 				 printed reports</a:t>
            </a:r>
          </a:p>
          <a:p>
            <a:r>
              <a:rPr lang="en-US" dirty="0" smtClean="0"/>
              <a:t>Storage Media:		 Magnetic tape &amp; magnetic 				 disk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</a:t>
            </a:r>
            <a:r>
              <a:rPr b="1" u="sng" smtClean="0"/>
              <a:t>hird  Generation Computers</a:t>
            </a:r>
            <a:endParaRPr lang="en-US" b="1" u="sn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2133600" y="649069"/>
            <a:ext cx="503567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tx2"/>
                </a:solidFill>
              </a:rPr>
              <a:t>IC </a:t>
            </a:r>
            <a:r>
              <a:rPr lang="en-US" sz="3600" b="1" dirty="0" smtClean="0">
                <a:solidFill>
                  <a:schemeClr val="tx2"/>
                </a:solidFill>
              </a:rPr>
              <a:t>(Integrated Circuit</a:t>
            </a:r>
            <a:r>
              <a:rPr lang="en-US" sz="3600" b="1" dirty="0">
                <a:solidFill>
                  <a:schemeClr val="tx2"/>
                </a:solidFill>
              </a:rPr>
              <a:t>)</a:t>
            </a:r>
          </a:p>
        </p:txBody>
      </p:sp>
      <p:pic>
        <p:nvPicPr>
          <p:cNvPr id="171013" name="Picture 5" descr="Jc9m5RlozrD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676400"/>
            <a:ext cx="5791200" cy="39624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036" name="Picture 4" descr="integrated-circui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286000"/>
            <a:ext cx="3505200" cy="2362200"/>
          </a:xfrm>
          <a:prstGeom prst="rect">
            <a:avLst/>
          </a:prstGeom>
          <a:noFill/>
        </p:spPr>
      </p:pic>
      <p:sp>
        <p:nvSpPr>
          <p:cNvPr id="172038" name="Rectangle 6"/>
          <p:cNvSpPr>
            <a:spLocks noChangeArrowheads="1"/>
          </p:cNvSpPr>
          <p:nvPr/>
        </p:nvSpPr>
        <p:spPr bwMode="auto">
          <a:xfrm>
            <a:off x="2057400" y="914400"/>
            <a:ext cx="54509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tx2"/>
                </a:solidFill>
              </a:rPr>
              <a:t>ICs </a:t>
            </a:r>
            <a:r>
              <a:rPr lang="en-US" sz="3600" b="1" dirty="0" smtClean="0">
                <a:solidFill>
                  <a:schemeClr val="tx2"/>
                </a:solidFill>
              </a:rPr>
              <a:t>(Integrated Circuits</a:t>
            </a:r>
            <a:r>
              <a:rPr lang="en-US" sz="3600" b="1" dirty="0">
                <a:solidFill>
                  <a:schemeClr val="tx2"/>
                </a:solidFill>
              </a:rPr>
              <a:t>)</a:t>
            </a:r>
          </a:p>
        </p:txBody>
      </p:sp>
      <p:pic>
        <p:nvPicPr>
          <p:cNvPr id="172040" name="Picture 8" descr="200px-153056995_5ef8b01016_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2362200"/>
            <a:ext cx="3429000" cy="22098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060" name="Picture 4" descr="200px-Microchip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286000"/>
            <a:ext cx="4800600" cy="3124200"/>
          </a:xfrm>
          <a:prstGeom prst="rect">
            <a:avLst/>
          </a:prstGeom>
          <a:noFill/>
        </p:spPr>
      </p:pic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2133600" y="838200"/>
            <a:ext cx="503567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tx2"/>
                </a:solidFill>
              </a:rPr>
              <a:t>IC </a:t>
            </a:r>
            <a:r>
              <a:rPr lang="en-US" sz="3600" b="1" dirty="0" smtClean="0">
                <a:solidFill>
                  <a:schemeClr val="tx2"/>
                </a:solidFill>
              </a:rPr>
              <a:t>(Integrated Circuit</a:t>
            </a:r>
            <a:r>
              <a:rPr lang="en-US" sz="3600" b="1" dirty="0">
                <a:solidFill>
                  <a:schemeClr val="tx2"/>
                </a:solidFill>
              </a:rPr>
              <a:t>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Computers can be classified into five types according to the generations i.e. time period: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First Generation Computers</a:t>
            </a:r>
          </a:p>
          <a:p>
            <a:r>
              <a:rPr lang="en-US" dirty="0" smtClean="0"/>
              <a:t>Second Generation Computers</a:t>
            </a:r>
          </a:p>
          <a:p>
            <a:r>
              <a:rPr lang="en-US" dirty="0" smtClean="0"/>
              <a:t>Third Generation Computers</a:t>
            </a:r>
          </a:p>
          <a:p>
            <a:r>
              <a:rPr lang="en-US" dirty="0" smtClean="0"/>
              <a:t>Fourth Generation Computers</a:t>
            </a:r>
          </a:p>
          <a:p>
            <a:r>
              <a:rPr lang="en-US" dirty="0" smtClean="0"/>
              <a:t>Fifth Generation Computers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G</a:t>
            </a:r>
            <a:r>
              <a:rPr b="1" u="sng" smtClean="0"/>
              <a:t>eneration of Computers</a:t>
            </a:r>
            <a:endParaRPr lang="en-US" b="1" u="sn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1066800" y="496669"/>
            <a:ext cx="651088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u="sng" dirty="0" smtClean="0">
                <a:solidFill>
                  <a:schemeClr val="tx2"/>
                </a:solidFill>
              </a:rPr>
              <a:t>Third  Generation  Computer</a:t>
            </a:r>
            <a:endParaRPr lang="en-US" sz="3600" b="1" u="sng" dirty="0">
              <a:solidFill>
                <a:schemeClr val="tx2"/>
              </a:solidFill>
            </a:endParaRPr>
          </a:p>
        </p:txBody>
      </p:sp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990600" y="1666250"/>
            <a:ext cx="67056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Advantages : 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. ICs are very small in size 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. Improved performance 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. Production cost cheap</a:t>
            </a:r>
            <a:r>
              <a:rPr lang="en-US" b="1" dirty="0"/>
              <a:t> </a:t>
            </a:r>
          </a:p>
          <a:p>
            <a:pPr>
              <a:spcBef>
                <a:spcPct val="50000"/>
              </a:spcBef>
            </a:pPr>
            <a:endParaRPr lang="en-US" b="1" dirty="0" smtClean="0"/>
          </a:p>
          <a:p>
            <a:pPr>
              <a:spcBef>
                <a:spcPct val="50000"/>
              </a:spcBef>
            </a:pPr>
            <a:r>
              <a:rPr lang="en-US" b="1" dirty="0" smtClean="0"/>
              <a:t>Disadvantages </a:t>
            </a:r>
            <a:r>
              <a:rPr lang="en-US" b="1" dirty="0"/>
              <a:t>:</a:t>
            </a:r>
            <a:r>
              <a:rPr lang="en-US" dirty="0"/>
              <a:t> 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. ICs are sophisticated  </a:t>
            </a:r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Period:			 1975-89</a:t>
            </a:r>
          </a:p>
          <a:p>
            <a:r>
              <a:rPr lang="en-US" dirty="0" smtClean="0"/>
              <a:t>Size: 			 Typewriter size micro 					 computers</a:t>
            </a:r>
          </a:p>
          <a:p>
            <a:r>
              <a:rPr lang="en-US" dirty="0" smtClean="0"/>
              <a:t>Language: 			 High level language</a:t>
            </a:r>
          </a:p>
          <a:p>
            <a:r>
              <a:rPr lang="en-US" dirty="0" smtClean="0"/>
              <a:t>Main Component:	 ICs with LSI (Large Scale 				 Integration)</a:t>
            </a:r>
          </a:p>
          <a:p>
            <a:r>
              <a:rPr lang="en-US" dirty="0" smtClean="0"/>
              <a:t>Input/output Media:	 Keyboard data entry, input  				 devices &amp; printed reports</a:t>
            </a:r>
          </a:p>
          <a:p>
            <a:r>
              <a:rPr lang="en-US" dirty="0" smtClean="0"/>
              <a:t>Storage Media:		 Magnetic disk, floppy &amp; 					 optical disk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F</a:t>
            </a:r>
            <a:r>
              <a:rPr b="1" u="sng" smtClean="0"/>
              <a:t>ourth  Generation Computers</a:t>
            </a:r>
            <a:endParaRPr lang="en-US" b="1" u="sn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108" name="Picture 4" descr="mm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514600"/>
            <a:ext cx="5334000" cy="2667000"/>
          </a:xfrm>
          <a:prstGeom prst="rect">
            <a:avLst/>
          </a:prstGeom>
          <a:noFill/>
        </p:spPr>
      </p:pic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2133600" y="609600"/>
            <a:ext cx="5105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b="1" dirty="0"/>
              <a:t>             </a:t>
            </a:r>
            <a:r>
              <a:rPr lang="en-US" sz="3200" b="1" dirty="0" smtClean="0"/>
              <a:t>ICs </a:t>
            </a:r>
            <a:r>
              <a:rPr lang="en-US" sz="3200" b="1" dirty="0"/>
              <a:t>with </a:t>
            </a:r>
            <a:r>
              <a:rPr lang="en-US" sz="3200" b="1" dirty="0" smtClean="0"/>
              <a:t>LSI</a:t>
            </a:r>
          </a:p>
          <a:p>
            <a:r>
              <a:rPr lang="en-US" sz="3200" b="1" dirty="0" smtClean="0"/>
              <a:t>(Large </a:t>
            </a:r>
            <a:r>
              <a:rPr lang="en-US" sz="3200" b="1" dirty="0"/>
              <a:t>Scale Integration)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990600" y="420469"/>
            <a:ext cx="67740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u="sng" dirty="0" smtClean="0">
                <a:solidFill>
                  <a:schemeClr val="tx2"/>
                </a:solidFill>
              </a:rPr>
              <a:t>Fourth  Generation  Computer</a:t>
            </a:r>
            <a:endParaRPr lang="en-US" sz="3600" b="1" u="sng" dirty="0">
              <a:solidFill>
                <a:schemeClr val="tx2"/>
              </a:solidFill>
            </a:endParaRPr>
          </a:p>
        </p:txBody>
      </p:sp>
      <p:sp>
        <p:nvSpPr>
          <p:cNvPr id="147461" name="Text Box 5"/>
          <p:cNvSpPr txBox="1">
            <a:spLocks noChangeArrowheads="1"/>
          </p:cNvSpPr>
          <p:nvPr/>
        </p:nvSpPr>
        <p:spPr bwMode="auto">
          <a:xfrm>
            <a:off x="990600" y="1447800"/>
            <a:ext cx="67056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Advantages : 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. It is a compact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. Less power consumption 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. Production cost is cheap</a:t>
            </a:r>
            <a:endParaRPr lang="en-US" b="1" dirty="0"/>
          </a:p>
          <a:p>
            <a:pPr>
              <a:spcBef>
                <a:spcPct val="50000"/>
              </a:spcBef>
            </a:pPr>
            <a:endParaRPr lang="en-US" b="1" dirty="0" smtClean="0"/>
          </a:p>
          <a:p>
            <a:pPr>
              <a:spcBef>
                <a:spcPct val="50000"/>
              </a:spcBef>
            </a:pPr>
            <a:r>
              <a:rPr lang="en-US" b="1" dirty="0" smtClean="0"/>
              <a:t>Disadvantages </a:t>
            </a:r>
            <a:r>
              <a:rPr lang="en-US" b="1" dirty="0"/>
              <a:t>:</a:t>
            </a:r>
            <a:r>
              <a:rPr lang="en-US" dirty="0"/>
              <a:t> 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. No artificial intelligent.  </a:t>
            </a:r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Period:			 1990’s- present &amp; beyond</a:t>
            </a:r>
          </a:p>
          <a:p>
            <a:r>
              <a:rPr lang="en-US" dirty="0" smtClean="0"/>
              <a:t>Size: 			 Credit card size micro 					 computers</a:t>
            </a:r>
          </a:p>
          <a:p>
            <a:r>
              <a:rPr lang="en-US" dirty="0" smtClean="0"/>
              <a:t>Language: 			 Artificial intelligence 					 language</a:t>
            </a:r>
          </a:p>
          <a:p>
            <a:r>
              <a:rPr lang="en-US" dirty="0" smtClean="0"/>
              <a:t>Main Component:	 SLSI/ULSI</a:t>
            </a:r>
          </a:p>
          <a:p>
            <a:pPr>
              <a:buNone/>
            </a:pPr>
            <a:r>
              <a:rPr lang="en-US" dirty="0" smtClean="0"/>
              <a:t>				(Super/Ultra Large Scale Integration)</a:t>
            </a:r>
          </a:p>
          <a:p>
            <a:r>
              <a:rPr lang="en-US" dirty="0" smtClean="0"/>
              <a:t>Input/output Media:	 Tactile inputs, displays</a:t>
            </a:r>
          </a:p>
          <a:p>
            <a:r>
              <a:rPr lang="en-US" dirty="0" smtClean="0"/>
              <a:t>Storage Media:		 Optical disk &amp; card magnetic 				 disk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F</a:t>
            </a:r>
            <a:r>
              <a:rPr b="1" u="sng" smtClean="0"/>
              <a:t>ifth  Generation Computers</a:t>
            </a:r>
            <a:endParaRPr lang="en-US" b="1" u="sn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990600" y="420469"/>
            <a:ext cx="63348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u="sng" dirty="0" smtClean="0">
                <a:solidFill>
                  <a:schemeClr val="tx2"/>
                </a:solidFill>
              </a:rPr>
              <a:t>Fifth  Generation  Computer</a:t>
            </a:r>
            <a:endParaRPr lang="en-US" sz="3600" b="1" u="sng" dirty="0">
              <a:solidFill>
                <a:schemeClr val="tx2"/>
              </a:solidFill>
            </a:endParaRPr>
          </a:p>
        </p:txBody>
      </p:sp>
      <p:sp>
        <p:nvSpPr>
          <p:cNvPr id="147461" name="Text Box 5"/>
          <p:cNvSpPr txBox="1">
            <a:spLocks noChangeArrowheads="1"/>
          </p:cNvSpPr>
          <p:nvPr/>
        </p:nvSpPr>
        <p:spPr bwMode="auto">
          <a:xfrm>
            <a:off x="990600" y="1447800"/>
            <a:ext cx="67056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Advantages : 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. </a:t>
            </a:r>
            <a:r>
              <a:rPr lang="en-US" sz="2800" dirty="0" smtClean="0"/>
              <a:t>Artificial intelligence</a:t>
            </a:r>
            <a:endParaRPr lang="en-US" sz="2800" dirty="0"/>
          </a:p>
          <a:p>
            <a:pPr>
              <a:spcBef>
                <a:spcPct val="50000"/>
              </a:spcBef>
            </a:pPr>
            <a:r>
              <a:rPr lang="en-US" sz="2800" dirty="0"/>
              <a:t>. </a:t>
            </a:r>
            <a:r>
              <a:rPr lang="en-US" sz="2800" dirty="0" smtClean="0"/>
              <a:t>Expert system </a:t>
            </a:r>
            <a:endParaRPr lang="en-US" sz="2800" dirty="0"/>
          </a:p>
          <a:p>
            <a:pPr>
              <a:spcBef>
                <a:spcPct val="50000"/>
              </a:spcBef>
            </a:pPr>
            <a:r>
              <a:rPr lang="en-US" sz="2800" dirty="0"/>
              <a:t>. </a:t>
            </a:r>
            <a:r>
              <a:rPr lang="en-US" sz="2800" dirty="0" smtClean="0"/>
              <a:t>Very low </a:t>
            </a:r>
            <a:r>
              <a:rPr lang="en-US" sz="2800" dirty="0" smtClean="0"/>
              <a:t>cost</a:t>
            </a:r>
            <a:endParaRPr lang="en-US" sz="2800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1" name="Rectangle 5"/>
          <p:cNvSpPr>
            <a:spLocks noChangeArrowheads="1"/>
          </p:cNvSpPr>
          <p:nvPr/>
        </p:nvSpPr>
        <p:spPr bwMode="auto">
          <a:xfrm>
            <a:off x="400739" y="314980"/>
            <a:ext cx="47808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. First generation computer</a:t>
            </a:r>
          </a:p>
        </p:txBody>
      </p:sp>
      <p:sp>
        <p:nvSpPr>
          <p:cNvPr id="178182" name="Rectangle 6"/>
          <p:cNvSpPr>
            <a:spLocks noChangeArrowheads="1"/>
          </p:cNvSpPr>
          <p:nvPr/>
        </p:nvSpPr>
        <p:spPr bwMode="auto">
          <a:xfrm>
            <a:off x="3685570" y="1534180"/>
            <a:ext cx="52298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. Second generation computer</a:t>
            </a:r>
          </a:p>
        </p:txBody>
      </p:sp>
      <p:sp>
        <p:nvSpPr>
          <p:cNvPr id="178183" name="Rectangle 7"/>
          <p:cNvSpPr>
            <a:spLocks noChangeArrowheads="1"/>
          </p:cNvSpPr>
          <p:nvPr/>
        </p:nvSpPr>
        <p:spPr bwMode="auto">
          <a:xfrm>
            <a:off x="383734" y="2829580"/>
            <a:ext cx="49502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. Third generation computer</a:t>
            </a:r>
          </a:p>
        </p:txBody>
      </p:sp>
      <p:sp>
        <p:nvSpPr>
          <p:cNvPr id="178184" name="Rectangle 8"/>
          <p:cNvSpPr>
            <a:spLocks noChangeArrowheads="1"/>
          </p:cNvSpPr>
          <p:nvPr/>
        </p:nvSpPr>
        <p:spPr bwMode="auto">
          <a:xfrm>
            <a:off x="3733800" y="3972580"/>
            <a:ext cx="51616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. Fourth generation computer</a:t>
            </a:r>
          </a:p>
        </p:txBody>
      </p:sp>
      <p:sp>
        <p:nvSpPr>
          <p:cNvPr id="178185" name="Rectangle 9"/>
          <p:cNvSpPr>
            <a:spLocks noChangeArrowheads="1"/>
          </p:cNvSpPr>
          <p:nvPr/>
        </p:nvSpPr>
        <p:spPr bwMode="auto">
          <a:xfrm>
            <a:off x="426566" y="5267980"/>
            <a:ext cx="49074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. Fifth  generation computer</a:t>
            </a:r>
          </a:p>
        </p:txBody>
      </p:sp>
      <p:sp>
        <p:nvSpPr>
          <p:cNvPr id="178186" name="Text Box 10"/>
          <p:cNvSpPr txBox="1">
            <a:spLocks noChangeArrowheads="1"/>
          </p:cNvSpPr>
          <p:nvPr/>
        </p:nvSpPr>
        <p:spPr bwMode="auto">
          <a:xfrm>
            <a:off x="1066800" y="914400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Vacuum tubes</a:t>
            </a:r>
          </a:p>
        </p:txBody>
      </p:sp>
      <p:sp>
        <p:nvSpPr>
          <p:cNvPr id="178187" name="Text Box 11"/>
          <p:cNvSpPr txBox="1">
            <a:spLocks noChangeArrowheads="1"/>
          </p:cNvSpPr>
          <p:nvPr/>
        </p:nvSpPr>
        <p:spPr bwMode="auto">
          <a:xfrm>
            <a:off x="5486400" y="2069068"/>
            <a:ext cx="304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Transistors </a:t>
            </a:r>
          </a:p>
        </p:txBody>
      </p:sp>
      <p:sp>
        <p:nvSpPr>
          <p:cNvPr id="178188" name="Text Box 12"/>
          <p:cNvSpPr txBox="1">
            <a:spLocks noChangeArrowheads="1"/>
          </p:cNvSpPr>
          <p:nvPr/>
        </p:nvSpPr>
        <p:spPr bwMode="auto">
          <a:xfrm>
            <a:off x="1295400" y="3440668"/>
            <a:ext cx="1981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ICs</a:t>
            </a:r>
          </a:p>
        </p:txBody>
      </p:sp>
      <p:sp>
        <p:nvSpPr>
          <p:cNvPr id="178189" name="Text Box 13"/>
          <p:cNvSpPr txBox="1">
            <a:spLocks noChangeArrowheads="1"/>
          </p:cNvSpPr>
          <p:nvPr/>
        </p:nvSpPr>
        <p:spPr bwMode="auto">
          <a:xfrm>
            <a:off x="5486400" y="4507468"/>
            <a:ext cx="2362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ICs with VLSI</a:t>
            </a:r>
          </a:p>
        </p:txBody>
      </p:sp>
      <p:sp>
        <p:nvSpPr>
          <p:cNvPr id="178191" name="Text Box 15"/>
          <p:cNvSpPr txBox="1">
            <a:spLocks noChangeArrowheads="1"/>
          </p:cNvSpPr>
          <p:nvPr/>
        </p:nvSpPr>
        <p:spPr bwMode="auto">
          <a:xfrm>
            <a:off x="990600" y="5879068"/>
            <a:ext cx="304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ICs with parallel processing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2819400"/>
            <a:ext cx="56388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 You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Period:			 1946-54</a:t>
            </a:r>
          </a:p>
          <a:p>
            <a:r>
              <a:rPr lang="en-US" dirty="0" smtClean="0"/>
              <a:t>Size: 			 Size was equivalent to a room</a:t>
            </a:r>
          </a:p>
          <a:p>
            <a:r>
              <a:rPr lang="en-US" dirty="0" smtClean="0"/>
              <a:t>Language: 			 Machine and Assembly   					 language</a:t>
            </a:r>
          </a:p>
          <a:p>
            <a:r>
              <a:rPr lang="en-US" dirty="0" smtClean="0"/>
              <a:t>Main Component:	 Vacuum Tubes</a:t>
            </a:r>
          </a:p>
          <a:p>
            <a:r>
              <a:rPr lang="en-US" dirty="0" smtClean="0"/>
              <a:t>Input/output Media:	 Punched cards &amp; paper tape</a:t>
            </a:r>
          </a:p>
          <a:p>
            <a:r>
              <a:rPr lang="en-US" dirty="0" smtClean="0"/>
              <a:t>Storage Media:		 Magnetic drum &amp; Magnetic 				 tape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en-US" b="1" u="sng" dirty="0" smtClean="0"/>
              <a:t>F</a:t>
            </a:r>
            <a:r>
              <a:rPr b="1" u="sng" smtClean="0"/>
              <a:t>irst Generation Computers</a:t>
            </a:r>
            <a:endParaRPr lang="en-US" b="1" u="sn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628" name="Picture 4" descr="lighttub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86137" y="1447800"/>
            <a:ext cx="2252663" cy="4572000"/>
          </a:xfrm>
          <a:prstGeom prst="rect">
            <a:avLst/>
          </a:prstGeom>
          <a:noFill/>
        </p:spPr>
      </p:pic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2955925" y="349250"/>
            <a:ext cx="4511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 dirty="0"/>
              <a:t>Vacuum tube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25" name="Picture 5" descr="vacuum-tub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993900"/>
            <a:ext cx="5988050" cy="3340100"/>
          </a:xfrm>
          <a:prstGeom prst="rect">
            <a:avLst/>
          </a:prstGeom>
          <a:noFill/>
        </p:spPr>
      </p:pic>
      <p:sp>
        <p:nvSpPr>
          <p:cNvPr id="158726" name="Text Box 6"/>
          <p:cNvSpPr txBox="1">
            <a:spLocks noChangeArrowheads="1"/>
          </p:cNvSpPr>
          <p:nvPr/>
        </p:nvSpPr>
        <p:spPr bwMode="auto">
          <a:xfrm>
            <a:off x="2895600" y="533400"/>
            <a:ext cx="4511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 dirty="0"/>
              <a:t>Vacuum tubes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748" name="Picture 4" descr="xi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371600"/>
            <a:ext cx="3462338" cy="4449763"/>
          </a:xfrm>
          <a:prstGeom prst="rect">
            <a:avLst/>
          </a:prstGeom>
          <a:noFill/>
        </p:spPr>
      </p:pic>
      <p:sp>
        <p:nvSpPr>
          <p:cNvPr id="159749" name="Text Box 5"/>
          <p:cNvSpPr txBox="1">
            <a:spLocks noChangeArrowheads="1"/>
          </p:cNvSpPr>
          <p:nvPr/>
        </p:nvSpPr>
        <p:spPr bwMode="auto">
          <a:xfrm>
            <a:off x="1828800" y="457200"/>
            <a:ext cx="541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 dirty="0"/>
              <a:t>Observing Vacuum tube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796" name="Picture 4" descr="140px-Acremeter_tube_tes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971675"/>
            <a:ext cx="3733800" cy="3819525"/>
          </a:xfrm>
          <a:prstGeom prst="rect">
            <a:avLst/>
          </a:prstGeom>
          <a:noFill/>
        </p:spPr>
      </p:pic>
      <p:sp>
        <p:nvSpPr>
          <p:cNvPr id="161797" name="Text Box 5"/>
          <p:cNvSpPr txBox="1">
            <a:spLocks noChangeArrowheads="1"/>
          </p:cNvSpPr>
          <p:nvPr/>
        </p:nvSpPr>
        <p:spPr bwMode="auto">
          <a:xfrm>
            <a:off x="2438400" y="577850"/>
            <a:ext cx="541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 dirty="0"/>
              <a:t>Vacuum tube tester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143000" y="1295400"/>
            <a:ext cx="6705600" cy="54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Advantages : </a:t>
            </a:r>
          </a:p>
          <a:p>
            <a:pPr>
              <a:spcBef>
                <a:spcPct val="50000"/>
              </a:spcBef>
            </a:pPr>
            <a:r>
              <a:rPr lang="en-US" sz="2800" dirty="0" smtClean="0"/>
              <a:t>. </a:t>
            </a:r>
            <a:r>
              <a:rPr lang="en-US" sz="2800" dirty="0"/>
              <a:t>It was only electronic device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. First device to hold memory</a:t>
            </a:r>
          </a:p>
          <a:p>
            <a:pPr>
              <a:spcBef>
                <a:spcPct val="50000"/>
              </a:spcBef>
            </a:pPr>
            <a:endParaRPr lang="en-US" b="1" dirty="0" smtClean="0"/>
          </a:p>
          <a:p>
            <a:pPr>
              <a:spcBef>
                <a:spcPct val="50000"/>
              </a:spcBef>
            </a:pPr>
            <a:r>
              <a:rPr lang="en-US" b="1" dirty="0" smtClean="0"/>
              <a:t>Disadvantages </a:t>
            </a:r>
            <a:r>
              <a:rPr lang="en-US" b="1" dirty="0"/>
              <a:t>:</a:t>
            </a:r>
            <a:r>
              <a:rPr lang="en-US" dirty="0"/>
              <a:t> 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. Too bulky </a:t>
            </a:r>
            <a:r>
              <a:rPr lang="en-US" sz="2800" dirty="0" smtClean="0"/>
              <a:t>i.e. </a:t>
            </a:r>
            <a:r>
              <a:rPr lang="en-US" sz="2800" dirty="0"/>
              <a:t>large in size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. Vacuum tubes burn frequently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. They were producing heat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. Maintenance problems</a:t>
            </a:r>
            <a:r>
              <a:rPr lang="en-US" dirty="0"/>
              <a:t>   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854075" y="420469"/>
            <a:ext cx="579088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u="sng" dirty="0" smtClean="0">
                <a:solidFill>
                  <a:schemeClr val="tx2"/>
                </a:solidFill>
              </a:rPr>
              <a:t>First  Generation  Computer</a:t>
            </a:r>
            <a:endParaRPr lang="en-US" sz="3600" u="sng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1981200" y="786825"/>
            <a:ext cx="5486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Too bulky </a:t>
            </a:r>
            <a:r>
              <a:rPr lang="en-US" sz="3200" b="1" dirty="0" smtClean="0">
                <a:solidFill>
                  <a:schemeClr val="tx2"/>
                </a:solidFill>
              </a:rPr>
              <a:t>i.e. </a:t>
            </a:r>
            <a:r>
              <a:rPr lang="en-US" sz="3200" b="1" dirty="0">
                <a:solidFill>
                  <a:schemeClr val="tx2"/>
                </a:solidFill>
              </a:rPr>
              <a:t>large in size</a:t>
            </a:r>
          </a:p>
        </p:txBody>
      </p:sp>
      <p:pic>
        <p:nvPicPr>
          <p:cNvPr id="166918" name="Picture 6" descr="internet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133600"/>
            <a:ext cx="4419600" cy="3279058"/>
          </a:xfrm>
          <a:prstGeom prst="rect">
            <a:avLst/>
          </a:prstGeom>
          <a:noFill/>
        </p:spPr>
      </p:pic>
      <p:pic>
        <p:nvPicPr>
          <p:cNvPr id="166919" name="Picture 7" descr="internet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99382" y="2133600"/>
            <a:ext cx="3687418" cy="32766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145</TotalTime>
  <Words>288</Words>
  <Application>Microsoft Office PowerPoint</Application>
  <PresentationFormat>On-screen Show (4:3)</PresentationFormat>
  <Paragraphs>116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Paper</vt:lpstr>
      <vt:lpstr>Generation of Computers</vt:lpstr>
      <vt:lpstr>Generation of Computers</vt:lpstr>
      <vt:lpstr>First Generation Computers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Second Generation Computers</vt:lpstr>
      <vt:lpstr>Slide 13</vt:lpstr>
      <vt:lpstr>Slide 14</vt:lpstr>
      <vt:lpstr>Slide 15</vt:lpstr>
      <vt:lpstr>Third  Generation Computers</vt:lpstr>
      <vt:lpstr>Slide 17</vt:lpstr>
      <vt:lpstr>Slide 18</vt:lpstr>
      <vt:lpstr>Slide 19</vt:lpstr>
      <vt:lpstr>Slide 20</vt:lpstr>
      <vt:lpstr>Fourth  Generation Computers</vt:lpstr>
      <vt:lpstr>Slide 22</vt:lpstr>
      <vt:lpstr>Slide 23</vt:lpstr>
      <vt:lpstr>Fifth  Generation Computers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Generation of Computers</dc:title>
  <dc:creator>intel</dc:creator>
  <cp:lastModifiedBy>intel</cp:lastModifiedBy>
  <cp:revision>17</cp:revision>
  <dcterms:created xsi:type="dcterms:W3CDTF">2011-11-26T14:05:54Z</dcterms:created>
  <dcterms:modified xsi:type="dcterms:W3CDTF">2011-11-30T13:30:44Z</dcterms:modified>
</cp:coreProperties>
</file>